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61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62" r:id="rId19"/>
    <p:sldId id="276" r:id="rId20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Közepesen sötét stílu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27F97BB-C833-4FB7-BDE5-3F7075034690}" styleName="Téma alapján készült stílus 2 – 5. jelölőszín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2838BEF-8BB2-4498-84A7-C5851F593DF1}" styleName="Közepesen sötét stílus 4 – 5. jelölőszín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Világos stílus 2 – 5. jelölőszín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35758FB7-9AC5-4552-8A53-C91805E547FA}" styleName="Téma alapján készült stílus 1 – 5. jelölőszín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DF18680-E054-41AD-8BC1-D1AEF772440D}" styleName="Közepesen sötét stílus 2 – 5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8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A576E5D-E233-405F-B141-E281E98AA7ED}" type="datetime1">
              <a:rPr lang="hu-HU" smtClean="0"/>
              <a:t>2025. 11. 12.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49123C-01C0-42F1-8CA2-F349A2A9B1B8}" type="datetime1">
              <a:rPr lang="hu-HU" smtClean="0"/>
              <a:pPr/>
              <a:t>2025. 11. 12.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15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Kép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Csoport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Téglalap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Szabadkézi sokszög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Szabadkézi sokszög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Téglalap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Szabadkézi sokszög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Szabadkézi sokszög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Szabadkézi sokszög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Szabadkézi sokszög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Szabadkézi sokszög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Szabadkézi sokszög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Szabadkézi sokszög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Szabadkézi sokszög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Szabadkézi sokszög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Szabadkézi sokszög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Szabadkézi sokszög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Szabadkézi sokszög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Szabadkézi sokszög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Szabadkézi sokszög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Szabadkézi sokszög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Szabadkézi sokszög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Szabadkézi sokszög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Szabadkézi sokszög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Szabadkézi sokszög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Szabadkézi sokszög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Szabadkézi sokszög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Szabadkézi sokszög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Szabadkézi sokszög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Szabadkézi sokszög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Téglalap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Szabadkézi sokszög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Szabadkézi sokszög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Szabadkézi sokszög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Szabadkézi sokszög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Szabadkézi sokszög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Szabadkézi sokszög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Szabadkézi sokszög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Szabadkézi sokszög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Szabadkézi sokszög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Szabadkézi sokszög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Szabadkézi sokszög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Téglalap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Szabadkézi sokszög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Szabadkézi sokszög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Szabadkézi sokszög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Szabadkézi sokszög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Szabadkézi sokszög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Szabadkézi sokszög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Szabadkézi sokszög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Szabadkézi sokszög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Szabadkézi sokszög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Szabadkézi sokszög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Szabadkézi sokszög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Szabadkézi sokszög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Szabadkézi sokszög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5BFFE5A4-2590-4442-9B73-A64FE5B69CCC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5ED132-FAA0-4FC7-A355-25BD22FD00C2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felir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A75913-0F82-4A0A-A764-4D9216B826F2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9162C2-60AA-457B-A57B-4B862F32CF63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  <p:sp>
        <p:nvSpPr>
          <p:cNvPr id="60" name="Szövegdoboz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 dirty="0">
                <a:solidFill>
                  <a:schemeClr val="tx1"/>
                </a:solidFill>
                <a:effectLst/>
              </a:rPr>
              <a:t>„</a:t>
            </a:r>
          </a:p>
        </p:txBody>
      </p:sp>
      <p:sp>
        <p:nvSpPr>
          <p:cNvPr id="61" name="Szövegdoboz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92B8BC-5546-4678-8FBC-11599ABAAF3F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ím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7" name="Szöveg helye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8" name="Szöveg helye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9" name="Szöveg helye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0" name="Szöveg helye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1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BCD6C0-DD29-4D3D-BF28-A601F5CA3A9E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ím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19" name="Szöveg helye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0" name="Kép helyőrzője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1" name="Szöveg helye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2" name="Szöveg helye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3" name="Kép helyőrzője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4" name="Szöveg helye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5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6" name="Kép helyőrzője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7" name="Szöveg helye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6B6D00-F017-4A47-996E-A3BBB3DF4D10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FD135D-0768-4EF0-BBEF-433D75551534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8B56AC-1916-45D9-8064-40E67A5DC94F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C89959-4FCC-4818-A0F9-02CCE213E470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B42FE1-D740-47A6-A754-32A1C824BCFD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36BC2B-D015-4B87-A1B6-7EF213DC3FCA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119150-6DD5-4B32-A7FD-40AAD70B159F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B18283-4CF6-402F-A2F7-8AC4EC17E7CC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3D2E02-463D-43A1-BCB6-61EC41F48406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273139-CC1E-4C4F-8BC2-FB45BC740333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4B9A18-17C9-44D6-A65D-05B302FFE0B5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Csoport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Csoport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Téglalap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Szabadkézi sokszög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Szabadkézi sokszög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Szabadkézi sokszög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Szabadkézi sokszög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Szabadkézi sokszög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Szabadkézi sokszög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Szabadkézi sokszög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Szabadkézi sokszög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Szabadkézi sokszög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Szabadkézi sokszög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Vonal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Szabadkézi sokszög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Szabadkézi sokszög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Szabadkézi sokszög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Szabadkézi sokszög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Téglalap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Szabadkézi sokszög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Szabadkézi sokszög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Szabadkézi sokszög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Szabadkézi sokszög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Szabadkézi sokszög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Szabadkézi sokszög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Szabadkézi sokszög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Szabadkézi sokszög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Szabadkézi sokszög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Szabadkézi sokszög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Csoport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Szabadkézi sokszög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Szabadkézi sokszög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Szabadkézi sokszög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Szabadkézi sokszög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Szabadkézi sokszög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Szabadkézi sokszög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Szabadkézi sokszög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Szabadkézi sokszög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Szabadkézi sokszög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Téglalap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0A604F-9C9E-405A-B297-28ADAF16B98D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Csoport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Téglalap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79" name="Kép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Kép 4" descr="áramkör közelképe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Csoport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Átellenes sarkain kerekített téglalap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grpSp>
          <p:nvGrpSpPr>
            <p:cNvPr id="83" name="Csoport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Szabadkézi sokszög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Szabadkézi sokszög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Szabadkézi sokszög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Szabadkézi sokszög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Szabadkézi sokszög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Szabadkézi sokszög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Szabadkézi sokszög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Szabadkézi sokszög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Szabadkézi sokszög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Téglalap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Szabadkézi sokszög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Szabadkézi sokszög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Szabadkézi sokszög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Szabadkézi sokszög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Szabadkézi sokszög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Szabadkézi sokszög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Szabadkézi sokszög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Szabadkézi sokszög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Szabadkézi sokszög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Téglalap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2195" y="1940188"/>
            <a:ext cx="6858000" cy="1367896"/>
          </a:xfrm>
        </p:spPr>
        <p:txBody>
          <a:bodyPr rtlCol="0">
            <a:normAutofit fontScale="90000"/>
          </a:bodyPr>
          <a:lstStyle/>
          <a:p>
            <a:pPr algn="ctr"/>
            <a:r>
              <a:rPr lang="hu-HU" sz="6000" b="1" i="1" cap="none" dirty="0" err="1">
                <a:latin typeface="Calibri Light" panose="020F0302020204030204"/>
              </a:rPr>
              <a:t>Netanor</a:t>
            </a:r>
            <a:r>
              <a:rPr lang="hu-HU" sz="6000" b="1" i="1" cap="none" dirty="0">
                <a:latin typeface="Calibri Light" panose="020F0302020204030204"/>
              </a:rPr>
              <a:t> Közös Vállalat</a:t>
            </a:r>
            <a:endParaRPr lang="hu-HU" b="1" i="1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62173" y="3345388"/>
            <a:ext cx="7633947" cy="953029"/>
          </a:xfrm>
        </p:spPr>
        <p:txBody>
          <a:bodyPr rtlCol="0">
            <a:normAutofit fontScale="70000" lnSpcReduction="20000"/>
          </a:bodyPr>
          <a:lstStyle/>
          <a:p>
            <a:pPr algn="ctr"/>
            <a:r>
              <a:rPr lang="hu-HU" sz="3400" b="1" i="1" dirty="0"/>
              <a:t>13.C </a:t>
            </a:r>
          </a:p>
          <a:p>
            <a:pPr algn="ctr"/>
            <a:r>
              <a:rPr lang="hu-HU" sz="3100" b="1" i="1" dirty="0"/>
              <a:t>1. csapat: Bodnár Márk, </a:t>
            </a:r>
            <a:r>
              <a:rPr lang="hu-HU" sz="3100" b="1" i="1" dirty="0" err="1"/>
              <a:t>Mitró</a:t>
            </a:r>
            <a:r>
              <a:rPr lang="hu-HU" sz="3100" b="1" i="1" dirty="0"/>
              <a:t> Norbert, Albók Eszter</a:t>
            </a:r>
          </a:p>
          <a:p>
            <a:pPr algn="ctr" rtl="0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CA766C-7CEF-4EB5-8E76-814D1876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dhcp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CF0C2A-7ED8-49FA-A4C9-92AC5B5AF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9235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CA766C-7CEF-4EB5-8E76-814D1876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acl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CF0C2A-7ED8-49FA-A4C9-92AC5B5AF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84423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CA766C-7CEF-4EB5-8E76-814D1876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ospf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CF0C2A-7ED8-49FA-A4C9-92AC5B5AF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81766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CA766C-7CEF-4EB5-8E76-814D1876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hsrp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CF0C2A-7ED8-49FA-A4C9-92AC5B5AF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94420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CA766C-7CEF-4EB5-8E76-814D1876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etherchannel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CF0C2A-7ED8-49FA-A4C9-92AC5B5AF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60233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Csoport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Téglalap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176" name="Kép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Kép 3" descr="áramkör közelképe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Csoport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Téglalap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Szabadkézi sokszög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Szabadkézi sokszög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Téglalap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Szabadkézi sokszög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Szabadkézi sokszög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Szabadkézi sokszög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Szabadkézi sokszög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Szabadkézi sokszög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Szabadkézi sokszög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Szabadkézi sokszög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Szabadkézi sokszög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Szabadkézi sokszög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Szabadkézi sokszög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Szabadkézi sokszög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Szabadkézi sokszög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Szabadkézi sokszög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Szabadkézi sokszög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Szabadkézi sokszög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Szabadkézi sokszög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Szabadkézi sokszög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Szabadkézi sokszög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Szabadkézi sokszög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Szabadkézi sokszög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Szabadkézi sokszög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Szabadkézi sokszög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Szabadkézi sokszög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Szabadkézi sokszög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Téglalap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Szabadkézi sokszög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Szabadkézi sokszög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Szabadkézi sokszög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Szabadkézi sokszög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Szabadkézi sokszög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Szabadkézi sokszög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Szabadkézi sokszög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Szabadkézi sokszög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Szabadkézi sokszög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Szabadkézi sokszög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Szabadkézi sokszög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Téglalap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Szabadkézi sokszög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Szabadkézi sokszög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Szabadkézi sokszög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Szabadkézi sokszög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Szabadkézi sokszög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Szabadkézi sokszög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Szabadkézi sokszög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Szabadkézi sokszög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Szabadkézi sokszög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Szabadkézi sokszög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Szabadkézi sokszög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Szabadkézi sokszög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Szabadkézi sokszög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hu-HU" sz="3200" dirty="0"/>
              <a:t>Cím </a:t>
            </a:r>
            <a:r>
              <a:rPr lang="hu-HU" sz="3200" dirty="0" err="1"/>
              <a:t>Lorem</a:t>
            </a:r>
            <a:r>
              <a:rPr lang="hu-HU" sz="3200" dirty="0"/>
              <a:t> </a:t>
            </a:r>
            <a:r>
              <a:rPr lang="hu-HU" sz="3200" dirty="0" err="1"/>
              <a:t>Ipsum</a:t>
            </a:r>
            <a:r>
              <a:rPr lang="hu-HU" sz="3200" dirty="0"/>
              <a:t> </a:t>
            </a:r>
            <a:r>
              <a:rPr lang="hu-HU" sz="3200" dirty="0" err="1"/>
              <a:t>dolor</a:t>
            </a:r>
            <a:endParaRPr lang="hu-HU" sz="32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2969" y="2185988"/>
            <a:ext cx="3294441" cy="3605213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hu-HU" sz="1600" dirty="0" err="1"/>
              <a:t>Lorem</a:t>
            </a:r>
            <a:r>
              <a:rPr lang="hu-HU" sz="1600" dirty="0"/>
              <a:t> </a:t>
            </a:r>
            <a:r>
              <a:rPr lang="hu-HU" sz="1600" dirty="0" err="1"/>
              <a:t>ipsum</a:t>
            </a:r>
            <a:r>
              <a:rPr lang="hu-HU" sz="1600" dirty="0"/>
              <a:t> </a:t>
            </a:r>
            <a:r>
              <a:rPr lang="hu-HU" sz="1600" dirty="0" err="1"/>
              <a:t>dolor</a:t>
            </a:r>
            <a:r>
              <a:rPr lang="hu-HU" sz="1600" dirty="0"/>
              <a:t> </a:t>
            </a:r>
            <a:r>
              <a:rPr lang="hu-HU" sz="1600" dirty="0" err="1"/>
              <a:t>sit</a:t>
            </a:r>
            <a:r>
              <a:rPr lang="hu-HU" sz="1600" dirty="0"/>
              <a:t> </a:t>
            </a:r>
            <a:r>
              <a:rPr lang="hu-HU" sz="1600" dirty="0" err="1"/>
              <a:t>amet</a:t>
            </a:r>
            <a:r>
              <a:rPr lang="hu-HU" sz="1600" dirty="0"/>
              <a:t>, </a:t>
            </a:r>
            <a:r>
              <a:rPr lang="hu-HU" sz="1600" dirty="0" err="1"/>
              <a:t>consectetuer</a:t>
            </a:r>
            <a:r>
              <a:rPr lang="hu-HU" sz="1600" dirty="0"/>
              <a:t> </a:t>
            </a:r>
            <a:r>
              <a:rPr lang="hu-HU" sz="1600" dirty="0" err="1"/>
              <a:t>adipiscing</a:t>
            </a:r>
            <a:r>
              <a:rPr lang="hu-HU" sz="1600" dirty="0"/>
              <a:t> elit. Maecenas </a:t>
            </a:r>
            <a:r>
              <a:rPr lang="hu-HU" sz="1600" dirty="0" err="1"/>
              <a:t>porttitor</a:t>
            </a:r>
            <a:r>
              <a:rPr lang="hu-HU" sz="1600" dirty="0"/>
              <a:t> </a:t>
            </a:r>
            <a:r>
              <a:rPr lang="hu-HU" sz="1600" dirty="0" err="1"/>
              <a:t>congue</a:t>
            </a:r>
            <a:r>
              <a:rPr lang="hu-HU" sz="1600" dirty="0"/>
              <a:t> </a:t>
            </a:r>
            <a:r>
              <a:rPr lang="hu-HU" sz="1600" dirty="0" err="1"/>
              <a:t>massa</a:t>
            </a:r>
            <a:r>
              <a:rPr lang="hu-HU" sz="1600" dirty="0"/>
              <a:t>. </a:t>
            </a:r>
          </a:p>
          <a:p>
            <a:pPr rtl="0">
              <a:lnSpc>
                <a:spcPct val="110000"/>
              </a:lnSpc>
            </a:pPr>
            <a:r>
              <a:rPr lang="hu-HU" sz="1600" dirty="0" err="1"/>
              <a:t>Nunc</a:t>
            </a:r>
            <a:r>
              <a:rPr lang="hu-HU" sz="1600" dirty="0"/>
              <a:t> </a:t>
            </a:r>
            <a:r>
              <a:rPr lang="hu-HU" sz="1600" dirty="0" err="1"/>
              <a:t>viverra</a:t>
            </a:r>
            <a:r>
              <a:rPr lang="hu-HU" sz="1600" dirty="0"/>
              <a:t> </a:t>
            </a:r>
            <a:r>
              <a:rPr lang="hu-HU" sz="1600" dirty="0" err="1"/>
              <a:t>imperdiet</a:t>
            </a:r>
            <a:r>
              <a:rPr lang="hu-HU" sz="1600" dirty="0"/>
              <a:t> </a:t>
            </a:r>
            <a:r>
              <a:rPr lang="hu-HU" sz="1600" dirty="0" err="1"/>
              <a:t>enim</a:t>
            </a:r>
            <a:r>
              <a:rPr lang="hu-HU" sz="1600" dirty="0"/>
              <a:t>. </a:t>
            </a:r>
            <a:r>
              <a:rPr lang="hu-HU" sz="1600" dirty="0" err="1"/>
              <a:t>Fusce</a:t>
            </a:r>
            <a:r>
              <a:rPr lang="hu-HU" sz="1600" dirty="0"/>
              <a:t> est. </a:t>
            </a:r>
            <a:r>
              <a:rPr lang="hu-HU" sz="1600" dirty="0" err="1"/>
              <a:t>Vivamus</a:t>
            </a:r>
            <a:r>
              <a:rPr lang="hu-HU" sz="1600" dirty="0"/>
              <a:t> a </a:t>
            </a:r>
            <a:r>
              <a:rPr lang="hu-HU" sz="1600" dirty="0" err="1"/>
              <a:t>tellus</a:t>
            </a:r>
            <a:r>
              <a:rPr lang="hu-HU" sz="1600" dirty="0"/>
              <a:t>.</a:t>
            </a:r>
          </a:p>
          <a:p>
            <a:pPr rtl="0">
              <a:lnSpc>
                <a:spcPct val="110000"/>
              </a:lnSpc>
            </a:pPr>
            <a:r>
              <a:rPr lang="hu-HU" sz="1600" dirty="0" err="1"/>
              <a:t>Pellentesque</a:t>
            </a:r>
            <a:r>
              <a:rPr lang="hu-HU" sz="1600" dirty="0"/>
              <a:t> habitant </a:t>
            </a:r>
            <a:r>
              <a:rPr lang="hu-HU" sz="1600" dirty="0" err="1"/>
              <a:t>morbi</a:t>
            </a:r>
            <a:r>
              <a:rPr lang="hu-HU" sz="1600" dirty="0"/>
              <a:t> </a:t>
            </a:r>
            <a:r>
              <a:rPr lang="hu-HU" sz="1600" dirty="0" err="1"/>
              <a:t>tristique</a:t>
            </a:r>
            <a:r>
              <a:rPr lang="hu-HU" sz="1600" dirty="0"/>
              <a:t> </a:t>
            </a:r>
            <a:r>
              <a:rPr lang="hu-HU" sz="1600" dirty="0" err="1"/>
              <a:t>senectus</a:t>
            </a:r>
            <a:r>
              <a:rPr lang="hu-HU" sz="1600" dirty="0"/>
              <a:t> et </a:t>
            </a:r>
            <a:r>
              <a:rPr lang="hu-HU" sz="1600" dirty="0" err="1"/>
              <a:t>netus</a:t>
            </a:r>
            <a:r>
              <a:rPr lang="hu-HU" sz="1600" dirty="0"/>
              <a:t> et </a:t>
            </a:r>
            <a:r>
              <a:rPr lang="hu-HU" sz="1600" dirty="0" err="1"/>
              <a:t>malesuada</a:t>
            </a:r>
            <a:r>
              <a:rPr lang="hu-HU" sz="1600" dirty="0"/>
              <a:t> </a:t>
            </a:r>
            <a:r>
              <a:rPr lang="hu-HU" sz="1600" dirty="0" err="1"/>
              <a:t>fames</a:t>
            </a:r>
            <a:r>
              <a:rPr lang="hu-HU" sz="1600" dirty="0"/>
              <a:t> </a:t>
            </a:r>
            <a:r>
              <a:rPr lang="hu-HU" sz="1600" dirty="0" err="1"/>
              <a:t>ac</a:t>
            </a:r>
            <a:r>
              <a:rPr lang="hu-HU" sz="1600" dirty="0"/>
              <a:t> turpis </a:t>
            </a:r>
            <a:r>
              <a:rPr lang="hu-HU" sz="1600" dirty="0" err="1"/>
              <a:t>egestas</a:t>
            </a:r>
            <a:r>
              <a:rPr lang="hu-HU" sz="16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0E6E2B5-3780-45A4-A80B-A533BB78B6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2062162"/>
            <a:ext cx="8791575" cy="2387600"/>
          </a:xfrm>
        </p:spPr>
        <p:txBody>
          <a:bodyPr>
            <a:normAutofit/>
          </a:bodyPr>
          <a:lstStyle/>
          <a:p>
            <a:r>
              <a:rPr lang="hu-HU" sz="8000" i="1" dirty="0" err="1">
                <a:latin typeface="Arial" panose="020B0604020202020204" pitchFamily="34" charset="0"/>
                <a:cs typeface="Arial" panose="020B0604020202020204" pitchFamily="34" charset="0"/>
              </a:rPr>
              <a:t>Köszönjök</a:t>
            </a:r>
            <a:r>
              <a:rPr lang="hu-HU" sz="8000" i="1" dirty="0">
                <a:latin typeface="Arial" panose="020B0604020202020204" pitchFamily="34" charset="0"/>
                <a:cs typeface="Arial" panose="020B0604020202020204" pitchFamily="34" charset="0"/>
              </a:rPr>
              <a:t> a figyelmet!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8BCFC8D-0441-4EE7-937E-AF496E0092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4083301"/>
            <a:ext cx="8791575" cy="1655762"/>
          </a:xfrm>
        </p:spPr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122680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A354EA-A849-4D62-A3E5-ED4737469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1419227"/>
            <a:ext cx="9906000" cy="1596690"/>
          </a:xfrm>
        </p:spPr>
        <p:txBody>
          <a:bodyPr/>
          <a:lstStyle/>
          <a:p>
            <a:r>
              <a:rPr lang="hu-HU" sz="5400" b="1" i="1" dirty="0">
                <a:latin typeface="Arial" panose="020B0604020202020204" pitchFamily="34" charset="0"/>
                <a:cs typeface="Arial" panose="020B0604020202020204" pitchFamily="34" charset="0"/>
              </a:rPr>
              <a:t>A vállalatról</a:t>
            </a:r>
            <a:br>
              <a:rPr lang="hu-HU" dirty="0"/>
            </a:b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DEDE9B3-8E6D-4D9C-A1AF-77DEADF56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2791326"/>
            <a:ext cx="9906000" cy="3007812"/>
          </a:xfrm>
        </p:spPr>
        <p:txBody>
          <a:bodyPr/>
          <a:lstStyle/>
          <a:p>
            <a:pPr algn="just"/>
            <a:r>
              <a:rPr lang="hu-HU" sz="2000" b="1" i="1" dirty="0">
                <a:latin typeface="Arial" panose="020B0604020202020204" pitchFamily="34" charset="0"/>
                <a:cs typeface="Arial" panose="020B0604020202020204" pitchFamily="34" charset="0"/>
              </a:rPr>
              <a:t>Cégünk egy modern telekommunikációs vállalat, amely magas színvonalú mobil-, internet- és vezetékes szolgáltatásokat nyújt lakossági és üzleti ügyfelek számára. Célunk, hogy ügyfeleink számára gyors, megbízható és innovatív hálózati megoldásokat biztosítsunk, amelyek elősegítik a mindennapi kommunikációt és a digitális fejlődést.</a:t>
            </a:r>
          </a:p>
          <a:p>
            <a:endParaRPr lang="hu-H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3190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A354EA-A849-4D62-A3E5-ED4737469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65248"/>
            <a:ext cx="9906000" cy="1596690"/>
          </a:xfrm>
        </p:spPr>
        <p:txBody>
          <a:bodyPr/>
          <a:lstStyle/>
          <a:p>
            <a:r>
              <a:rPr lang="hu-HU" sz="5400" dirty="0"/>
              <a:t>Feladat felosztása:</a:t>
            </a:r>
            <a:br>
              <a:rPr lang="hu-HU" dirty="0"/>
            </a:b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DEDE9B3-8E6D-4D9C-A1AF-77DEADF56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2791326"/>
            <a:ext cx="9906000" cy="300781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800" dirty="0"/>
              <a:t>Albók Eszter: Word </a:t>
            </a:r>
            <a:r>
              <a:rPr lang="de-DE" sz="2800" dirty="0" err="1"/>
              <a:t>dokumentum</a:t>
            </a:r>
            <a:r>
              <a:rPr lang="de-DE" sz="2800" dirty="0"/>
              <a:t>, PPT</a:t>
            </a:r>
            <a:endParaRPr lang="hu-HU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800" dirty="0"/>
              <a:t>Bodnár Márk: PPT,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800" dirty="0" err="1"/>
              <a:t>Mitró</a:t>
            </a:r>
            <a:r>
              <a:rPr lang="hu-HU" sz="2800" dirty="0"/>
              <a:t> Norbert: Topológia, HSRP, OSPF, </a:t>
            </a:r>
            <a:r>
              <a:rPr lang="hu-HU" sz="2800" dirty="0" err="1"/>
              <a:t>etherchannel</a:t>
            </a:r>
            <a:r>
              <a:rPr lang="hu-HU" sz="2800" dirty="0"/>
              <a:t>, </a:t>
            </a:r>
            <a:r>
              <a:rPr lang="hu-HU" sz="2800" dirty="0" err="1"/>
              <a:t>portsecurity</a:t>
            </a:r>
            <a:endParaRPr lang="hu-HU" sz="2800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092868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874FDE18-AA11-4249-87E8-71F458F30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919" y="850232"/>
            <a:ext cx="11654162" cy="5662863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9EAB3360-4B85-4E8A-BEA2-4A1AD7F660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6B3FCE5B-D0CA-4C9B-89B3-2E3100AF0F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03965" y="158417"/>
            <a:ext cx="8791575" cy="1655762"/>
          </a:xfrm>
        </p:spPr>
        <p:txBody>
          <a:bodyPr>
            <a:normAutofit/>
          </a:bodyPr>
          <a:lstStyle/>
          <a:p>
            <a:r>
              <a:rPr lang="hu-HU" sz="36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hálózat topológiája:</a:t>
            </a:r>
          </a:p>
        </p:txBody>
      </p:sp>
    </p:spTree>
    <p:extLst>
      <p:ext uri="{BB962C8B-B14F-4D97-AF65-F5344CB8AC3E}">
        <p14:creationId xmlns:p14="http://schemas.microsoft.com/office/powerpoint/2010/main" val="3685464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DEB177-7100-4429-A4EC-D9F13EA3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Szegedi </a:t>
            </a:r>
            <a:r>
              <a:rPr lang="hu-HU" dirty="0" err="1"/>
              <a:t>telphely</a:t>
            </a:r>
            <a:r>
              <a:rPr lang="hu-HU" dirty="0"/>
              <a:t>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8317773-5C3E-4A44-A25E-AC0B04BC8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49734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DEB177-7100-4429-A4EC-D9F13EA3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Győri </a:t>
            </a:r>
            <a:r>
              <a:rPr lang="hu-HU" dirty="0" err="1"/>
              <a:t>telphely</a:t>
            </a:r>
            <a:r>
              <a:rPr lang="hu-HU" dirty="0"/>
              <a:t>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8317773-5C3E-4A44-A25E-AC0B04BC8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00869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DEB177-7100-4429-A4EC-D9F13EA3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Miskolci </a:t>
            </a:r>
            <a:r>
              <a:rPr lang="hu-HU" dirty="0" err="1"/>
              <a:t>telphely</a:t>
            </a:r>
            <a:r>
              <a:rPr lang="hu-HU" dirty="0"/>
              <a:t>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8317773-5C3E-4A44-A25E-AC0B04BC8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59025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DEB177-7100-4429-A4EC-D9F13EA3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b="1" i="1" dirty="0">
                <a:latin typeface="Arial" panose="020B0604020202020204" pitchFamily="34" charset="0"/>
                <a:cs typeface="Arial" panose="020B0604020202020204" pitchFamily="34" charset="0"/>
              </a:rPr>
              <a:t>Ipv4 címzések:</a:t>
            </a:r>
          </a:p>
        </p:txBody>
      </p:sp>
      <p:graphicFrame>
        <p:nvGraphicFramePr>
          <p:cNvPr id="6" name="Tartalom helye 5">
            <a:extLst>
              <a:ext uri="{FF2B5EF4-FFF2-40B4-BE49-F238E27FC236}">
                <a16:creationId xmlns:a16="http://schemas.microsoft.com/office/drawing/2014/main" id="{AB0A29DD-8D98-492A-A96A-F9C277F723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0020018"/>
              </p:ext>
            </p:extLst>
          </p:nvPr>
        </p:nvGraphicFramePr>
        <p:xfrm>
          <a:off x="368968" y="1764632"/>
          <a:ext cx="11293645" cy="4541652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258729">
                  <a:extLst>
                    <a:ext uri="{9D8B030D-6E8A-4147-A177-3AD203B41FA5}">
                      <a16:colId xmlns:a16="http://schemas.microsoft.com/office/drawing/2014/main" val="3969419163"/>
                    </a:ext>
                  </a:extLst>
                </a:gridCol>
                <a:gridCol w="2258729">
                  <a:extLst>
                    <a:ext uri="{9D8B030D-6E8A-4147-A177-3AD203B41FA5}">
                      <a16:colId xmlns:a16="http://schemas.microsoft.com/office/drawing/2014/main" val="1233251152"/>
                    </a:ext>
                  </a:extLst>
                </a:gridCol>
                <a:gridCol w="2258729">
                  <a:extLst>
                    <a:ext uri="{9D8B030D-6E8A-4147-A177-3AD203B41FA5}">
                      <a16:colId xmlns:a16="http://schemas.microsoft.com/office/drawing/2014/main" val="2569028859"/>
                    </a:ext>
                  </a:extLst>
                </a:gridCol>
                <a:gridCol w="2258729">
                  <a:extLst>
                    <a:ext uri="{9D8B030D-6E8A-4147-A177-3AD203B41FA5}">
                      <a16:colId xmlns:a16="http://schemas.microsoft.com/office/drawing/2014/main" val="1115962049"/>
                    </a:ext>
                  </a:extLst>
                </a:gridCol>
                <a:gridCol w="2258729">
                  <a:extLst>
                    <a:ext uri="{9D8B030D-6E8A-4147-A177-3AD203B41FA5}">
                      <a16:colId xmlns:a16="http://schemas.microsoft.com/office/drawing/2014/main" val="369460146"/>
                    </a:ext>
                  </a:extLst>
                </a:gridCol>
              </a:tblGrid>
              <a:tr h="884052">
                <a:tc>
                  <a:txBody>
                    <a:bodyPr/>
                    <a:lstStyle/>
                    <a:p>
                      <a:r>
                        <a:rPr lang="hu-HU" dirty="0"/>
                        <a:t>Helyszín/alaphálózat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Hálózati cím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Alapértelmezett átjárók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DHCP tartomány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Megjegyzés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0281772"/>
                  </a:ext>
                </a:extLst>
              </a:tr>
              <a:tr h="589837">
                <a:tc>
                  <a:txBody>
                    <a:bodyPr/>
                    <a:lstStyle/>
                    <a:p>
                      <a:r>
                        <a:rPr lang="hu-HU" dirty="0"/>
                        <a:t>Győr (LAN)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192.168.198.0/26</a:t>
                      </a:r>
                    </a:p>
                    <a:p>
                      <a:r>
                        <a:rPr lang="hu-HU" dirty="0"/>
                        <a:t>192.168.198.64/26</a:t>
                      </a:r>
                    </a:p>
                    <a:p>
                      <a:r>
                        <a:rPr lang="hu-HU" dirty="0"/>
                        <a:t>192.168.198.128/26</a:t>
                      </a:r>
                    </a:p>
                    <a:p>
                      <a:r>
                        <a:rPr lang="hu-HU" dirty="0"/>
                        <a:t>192.168.192.129/26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192.168.198.66</a:t>
                      </a:r>
                    </a:p>
                    <a:p>
                      <a:r>
                        <a:rPr lang="hu-HU" dirty="0"/>
                        <a:t>192.168.198.140</a:t>
                      </a:r>
                    </a:p>
                    <a:p>
                      <a:r>
                        <a:rPr lang="hu-HU" dirty="0"/>
                        <a:t>192.168.198.193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192.168.100.10 - .50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A kliensek alhálózata</a:t>
                      </a:r>
                    </a:p>
                    <a:p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2599760"/>
                  </a:ext>
                </a:extLst>
              </a:tr>
              <a:tr h="512189">
                <a:tc>
                  <a:txBody>
                    <a:bodyPr/>
                    <a:lstStyle/>
                    <a:p>
                      <a:r>
                        <a:rPr lang="hu-HU" dirty="0"/>
                        <a:t>Szeged (szerver farm)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192.168.199.0/25</a:t>
                      </a:r>
                    </a:p>
                    <a:p>
                      <a:r>
                        <a:rPr lang="hu-HU" dirty="0"/>
                        <a:t>192.168.199.128/25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/>
                        <a:t>N/A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Pl. Server0 és Server1 alhálózata</a:t>
                      </a:r>
                    </a:p>
                    <a:p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6439641"/>
                  </a:ext>
                </a:extLst>
              </a:tr>
              <a:tr h="884052">
                <a:tc>
                  <a:txBody>
                    <a:bodyPr/>
                    <a:lstStyle/>
                    <a:p>
                      <a:r>
                        <a:rPr lang="hu-HU" dirty="0"/>
                        <a:t>Miskolc (vezeték nélküli)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192.168.200.0/24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192.168.200.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/>
                        <a:t>Wi</a:t>
                      </a:r>
                      <a:r>
                        <a:rPr lang="hu-HU" dirty="0"/>
                        <a:t>-fi Router DHCP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Okostelefon alhálózata</a:t>
                      </a:r>
                    </a:p>
                    <a:p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031189"/>
                  </a:ext>
                </a:extLst>
              </a:tr>
              <a:tr h="384763">
                <a:tc>
                  <a:txBody>
                    <a:bodyPr/>
                    <a:lstStyle/>
                    <a:p>
                      <a:r>
                        <a:rPr lang="hu-HU" dirty="0"/>
                        <a:t>Budapest- R2R Link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20.20.20.0/30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Router interfész címek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Győr és Miskolc router közötti link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9477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0953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CA766C-7CEF-4EB5-8E76-814D1876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Ipv6 címzés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CF0C2A-7ED8-49FA-A4C9-92AC5B5AF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052380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64_TF45165253.potx" id="{17E1E4B4-27E3-423D-A74E-75A852A6DBB6}" vid="{E50E9FA4-FEC9-446C-916C-718E946F23C9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Áramkör arculat</Template>
  <TotalTime>0</TotalTime>
  <Words>245</Words>
  <Application>Microsoft Office PowerPoint</Application>
  <PresentationFormat>Szélesvásznú</PresentationFormat>
  <Paragraphs>58</Paragraphs>
  <Slides>16</Slides>
  <Notes>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Trebuchet MS</vt:lpstr>
      <vt:lpstr>Tw Cen MT</vt:lpstr>
      <vt:lpstr>Áramkör</vt:lpstr>
      <vt:lpstr>Netanor Közös Vállalat</vt:lpstr>
      <vt:lpstr>A vállalatról </vt:lpstr>
      <vt:lpstr>Feladat felosztása: </vt:lpstr>
      <vt:lpstr>PowerPoint-bemutató</vt:lpstr>
      <vt:lpstr>Szegedi telphely:</vt:lpstr>
      <vt:lpstr>Győri telphely:</vt:lpstr>
      <vt:lpstr>Miskolci telphely:</vt:lpstr>
      <vt:lpstr>Ipv4 címzések:</vt:lpstr>
      <vt:lpstr>Ipv6 címzés</vt:lpstr>
      <vt:lpstr>dhcp</vt:lpstr>
      <vt:lpstr>acl</vt:lpstr>
      <vt:lpstr>ospf</vt:lpstr>
      <vt:lpstr>hsrp</vt:lpstr>
      <vt:lpstr>etherchannel</vt:lpstr>
      <vt:lpstr>Cím Lorem Ipsum dolor</vt:lpstr>
      <vt:lpstr>Köszönjök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2025-11-12T08:54:22Z</dcterms:created>
  <dcterms:modified xsi:type="dcterms:W3CDTF">2025-11-12T09:38:45Z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